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Raleway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B11B1A-7096-4066-96FC-EDBF57725F1C}">
  <a:tblStyle styleId="{37B11B1A-7096-4066-96FC-EDBF57725F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Raleway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Raleway-italic.fntdata"/><Relationship Id="rId43" Type="http://schemas.openxmlformats.org/officeDocument/2006/relationships/slide" Target="slides/slide37.xml"/><Relationship Id="rId87" Type="http://schemas.openxmlformats.org/officeDocument/2006/relationships/font" Target="fonts/Raleway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aleway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40387762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640387762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317e251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317e251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40387762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40387762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40387762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40387762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19e4ba87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19e4ba87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19e4ba87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19e4ba87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19e4ba87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19e4ba87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403877624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6403877624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19e4ba87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19e4ba87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403877624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6403877624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16ba24c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16ba24c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40387762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640387762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19e4ba87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19e4ba87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1542438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1542438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16ba24cb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16ba24cb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19e4ba873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19e4ba873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19e4ba87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19e4ba87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19e4ba873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19e4ba873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19e4ba873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19e4ba873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19e4ba873_2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19e4ba873_2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19e4ba873_17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19e4ba873_17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317e251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317e251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1542438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1542438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19e4ba873_11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19e4ba873_11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19e4ba873_11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19e4ba873_11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19e4ba873_11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19e4ba873_11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19e4ba873_11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19e4ba873_11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19e4ba873_1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19e4ba873_1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19e4ba873_119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19e4ba873_11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19e4ba873_11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419e4ba873_11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19e4ba873_119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19e4ba873_119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19e4ba8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19e4ba8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16ba24c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16ba24c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16ba24c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16ba24c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19e4ba87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19e4ba87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19e4ba873_119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419e4ba873_119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19e4ba87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19e4ba87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19e4ba873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19e4ba873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19e4ba873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19e4ba873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19e4ba873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19e4ba873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19e4ba873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19e4ba873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19e4ba873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19e4ba873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19e4ba873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419e4ba873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16ba24cb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16ba24cb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19e4ba873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419e4ba873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419e4ba873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419e4ba873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419e4ba873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419e4ba873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19e4ba873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19e4ba873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19e4ba873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419e4ba873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19e4ba873_2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419e4ba873_2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19e4ba873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19e4ba873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419e4ba873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419e4ba873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419e4ba873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419e4ba873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419e4ba873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419e4ba873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b1e190e6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b1e190e6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19e4ba873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19e4ba873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19e4ba873_2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419e4ba873_2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19e4ba873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19e4ba873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19e4ba873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419e4ba873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19e4ba873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19e4ba873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419e4ba873_3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419e4ba873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419e4ba873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419e4ba873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419e4ba873_2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419e4ba873_2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419e4ba873_17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419e4ba873_17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419e4ba873_17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419e4ba873_17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16ba24cb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16ba24cb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419e4ba873_17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419e4ba873_17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19e4ba873_17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19e4ba873_17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419e4ba8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419e4ba8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419e4ba873_1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419e4ba873_1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19e4ba873_119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19e4ba873_119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19e4ba873_119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419e4ba873_119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419e4ba873_17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419e4ba873_17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19e4ba873_2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419e4ba873_2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416ba24c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416ba24c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419e4ba873_1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419e4ba873_1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40387762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40387762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40387762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640387762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s8F5SfwWLi4GV6hFs3f4PMtnQhnURzMd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gif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212.5701.pdf" TargetMode="External"/><Relationship Id="rId4" Type="http://schemas.openxmlformats.org/officeDocument/2006/relationships/hyperlink" Target="https://arxiv.org/pdf/1412.6980.pdf" TargetMode="External"/><Relationship Id="rId5" Type="http://schemas.openxmlformats.org/officeDocument/2006/relationships/hyperlink" Target="https://openreview.net/pdf/OM0jvwB8jIp57ZJjtNEZ.pdf" TargetMode="External"/><Relationship Id="rId6" Type="http://schemas.openxmlformats.org/officeDocument/2006/relationships/hyperlink" Target="https://arxiv.org/pdf/1904.09237v1.pdf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de Inteligencia Artificial - TP2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34437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Barmasch, Juan Martín (61033),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Bellver, Ezequiel (61268),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Castagnino, Salvador (60590),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Lo Coco, Santiago (61301),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Negro, Juan Manuel (61225).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476275" y="2171550"/>
            <a:ext cx="14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Grupo Hamilton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125" y="2571750"/>
            <a:ext cx="2065875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RMS Prop</a:t>
            </a:r>
            <a:endParaRPr i="1"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272625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Adam</a:t>
            </a:r>
            <a:endParaRPr i="1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303975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Adamax</a:t>
            </a:r>
            <a:endParaRPr i="1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293875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NAdam</a:t>
            </a:r>
            <a:endParaRPr i="1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329475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Adadelta</a:t>
            </a:r>
            <a:endParaRPr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26" title="video-spe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20850"/>
            <a:ext cx="45720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Adadelta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275650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Escalón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25" y="1275675"/>
            <a:ext cx="6666333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Online - Gradient - Escalón</a:t>
            </a:r>
            <a:endParaRPr i="1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217200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Gradient - tanh</a:t>
            </a:r>
            <a:endParaRPr i="1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050" y="1315075"/>
            <a:ext cx="5543332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- </a:t>
            </a:r>
            <a:r>
              <a:rPr i="1" lang="es"/>
              <a:t>AND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729450" y="2078875"/>
            <a:ext cx="7688700" cy="28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El problema es </a:t>
            </a:r>
            <a:r>
              <a:rPr b="1" lang="es" sz="1800"/>
              <a:t>linealmente separable</a:t>
            </a:r>
            <a:r>
              <a:rPr lang="es" sz="1800"/>
              <a:t>, por lo que encontramos soluciones con todos los optimizadores implementados.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Por la simplicidad de la estructura, optimizaciones “simples” son más efectivas, como </a:t>
            </a:r>
            <a:r>
              <a:rPr i="1" lang="es" sz="1800"/>
              <a:t>Momentum</a:t>
            </a:r>
            <a:r>
              <a:rPr lang="es" sz="1800"/>
              <a:t> o </a:t>
            </a:r>
            <a:r>
              <a:rPr i="1" lang="es" sz="1800"/>
              <a:t>RMS </a:t>
            </a:r>
            <a:r>
              <a:rPr i="1" lang="es" sz="1800"/>
              <a:t>Prop, </a:t>
            </a:r>
            <a:r>
              <a:rPr lang="es" sz="1800"/>
              <a:t>mientras</a:t>
            </a:r>
            <a:r>
              <a:rPr lang="es" sz="1800"/>
              <a:t> que optimizaciones más complejas, como las basadas en </a:t>
            </a:r>
            <a:r>
              <a:rPr i="1" lang="es" sz="1800"/>
              <a:t>Adam</a:t>
            </a:r>
            <a:r>
              <a:rPr lang="es" sz="1800"/>
              <a:t>, son más lentas en encontrar la solución.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Online</a:t>
            </a:r>
            <a:r>
              <a:rPr lang="es" sz="1800"/>
              <a:t> resulta muy similar a </a:t>
            </a:r>
            <a:r>
              <a:rPr i="1" lang="es" sz="1800"/>
              <a:t>Batch</a:t>
            </a:r>
            <a:r>
              <a:rPr lang="es" sz="1800"/>
              <a:t> en cantidad de épocas. Pero en el caso de Online, los pesos se actualizan más veces</a:t>
            </a:r>
            <a:endParaRPr sz="1800"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Generalidades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XOR </a:t>
            </a:r>
            <a:r>
              <a:rPr i="1" lang="es"/>
              <a:t>- Batch - Gradient</a:t>
            </a:r>
            <a:endParaRPr i="1"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5927" l="7148" r="8256" t="5733"/>
          <a:stretch/>
        </p:blipFill>
        <p:spPr>
          <a:xfrm>
            <a:off x="2127437" y="1805625"/>
            <a:ext cx="4889126" cy="328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727650" y="1247404"/>
            <a:ext cx="76887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problema </a:t>
            </a:r>
            <a:r>
              <a:rPr b="1" lang="es"/>
              <a:t>no es linealmente separable</a:t>
            </a:r>
            <a:r>
              <a:rPr lang="es"/>
              <a:t>, por lo que el perceptrón simple </a:t>
            </a:r>
            <a:r>
              <a:rPr lang="es"/>
              <a:t>con función de activación escalón </a:t>
            </a:r>
            <a:r>
              <a:rPr lang="es"/>
              <a:t>no podrá encontrar una solución con error menor a 0,25.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XOR - Batch - Gradient</a:t>
            </a:r>
            <a:endParaRPr i="1"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25" y="1282225"/>
            <a:ext cx="5149483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Siendo una estructura de </a:t>
            </a:r>
            <a:r>
              <a:rPr b="1" lang="es" sz="2000"/>
              <a:t>perceptrón simple</a:t>
            </a:r>
            <a:r>
              <a:rPr lang="es" sz="2000"/>
              <a:t> con </a:t>
            </a:r>
            <a:r>
              <a:rPr b="1" lang="es" sz="2000"/>
              <a:t>una sola neurona (según la consigna)</a:t>
            </a:r>
            <a:r>
              <a:rPr lang="es" sz="2000"/>
              <a:t>, no se probó con </a:t>
            </a:r>
            <a:r>
              <a:rPr i="1" lang="es" sz="2000"/>
              <a:t>dropout</a:t>
            </a:r>
            <a:r>
              <a:rPr lang="es" sz="2000"/>
              <a:t>. Aunque de todas formas se hizo la prueba con X capas ocultas, en cuyo caso el dropout mostró peores resultados que los obtenidos sin su uso.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/>
              <a:t>Sin embargo, se probó con todos los optimizadores, métodos de entrenamiento, y particionamiento de datos implementados.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727650" y="58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Adam</a:t>
            </a:r>
            <a:r>
              <a:rPr lang="es"/>
              <a:t>, </a:t>
            </a:r>
            <a:r>
              <a:rPr i="1" lang="es"/>
              <a:t>tanh</a:t>
            </a:r>
            <a:r>
              <a:rPr lang="es"/>
              <a:t>, </a:t>
            </a:r>
            <a:r>
              <a:rPr i="1" lang="es"/>
              <a:t>𝜼 = 10</a:t>
            </a:r>
            <a:r>
              <a:rPr baseline="30000" i="1" lang="es"/>
              <a:t>-4</a:t>
            </a:r>
            <a:endParaRPr baseline="30000" i="1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8616" l="26018" r="20795" t="7406"/>
          <a:stretch/>
        </p:blipFill>
        <p:spPr>
          <a:xfrm>
            <a:off x="4771250" y="1130238"/>
            <a:ext cx="3834376" cy="38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15879" l="14055" r="8117" t="20194"/>
          <a:stretch/>
        </p:blipFill>
        <p:spPr>
          <a:xfrm>
            <a:off x="943875" y="1500449"/>
            <a:ext cx="3491301" cy="335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471775" y="1736325"/>
            <a:ext cx="10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Esperado: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729450" y="643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Holdout - </a:t>
            </a:r>
            <a:r>
              <a:rPr i="1" lang="es"/>
              <a:t>𝜼 = 10</a:t>
            </a:r>
            <a:r>
              <a:rPr baseline="30000" i="1" lang="es"/>
              <a:t>-4</a:t>
            </a:r>
            <a:r>
              <a:rPr i="1" lang="es"/>
              <a:t>, 𝜷 = 1, batch, Adam, tanh</a:t>
            </a:r>
            <a:endParaRPr baseline="30000" i="1"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75" y="1541450"/>
            <a:ext cx="6468174" cy="33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K-Fold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50" y="1287600"/>
            <a:ext cx="6580830" cy="36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29450" y="2078875"/>
            <a:ext cx="76887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valores de </a:t>
            </a:r>
            <a:r>
              <a:rPr b="1" lang="es"/>
              <a:t>holdout</a:t>
            </a:r>
            <a:r>
              <a:rPr lang="es"/>
              <a:t> contienen al principio un alto nivel de </a:t>
            </a:r>
            <a:r>
              <a:rPr lang="es"/>
              <a:t>variación</a:t>
            </a:r>
            <a:r>
              <a:rPr lang="es"/>
              <a:t> y </a:t>
            </a:r>
            <a:r>
              <a:rPr lang="es"/>
              <a:t>recién a partir de un 60% de los datos se estabiliza la curva de los errores. El overfitting no pareciera presentarse cuando el tamaño de training set es mayor que 50%.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Los valores obtenidos por medio de </a:t>
            </a:r>
            <a:r>
              <a:rPr b="1" lang="es"/>
              <a:t>k-fold</a:t>
            </a:r>
            <a:r>
              <a:rPr lang="es"/>
              <a:t> contienen poca variación y se estabilizan rápidamente. Para valores mayores que k = 5 la curva no se aleja mucho del error obtenido con este parámetro, mostrando así que es el punto óptimo entre cómputo y precisión.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El método </a:t>
            </a:r>
            <a:r>
              <a:rPr b="1" lang="es"/>
              <a:t>k-fold</a:t>
            </a:r>
            <a:r>
              <a:rPr lang="es"/>
              <a:t> es conveniente en este caso ya que el dataset es chico. Este método aun así contiene un trade off que es que es demandante en cuanto a cómputo requerido.</a:t>
            </a:r>
            <a:endParaRPr/>
          </a:p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Partitioning arbitrario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729450" y="2078875"/>
            <a:ext cx="76887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probó utilizando datos que tuvieran los resultados </a:t>
            </a:r>
            <a:r>
              <a:rPr lang="es"/>
              <a:t>distribuidos</a:t>
            </a:r>
            <a:r>
              <a:rPr lang="es"/>
              <a:t> uniformemente entre el mínimo y el máximo. De esta forma se </a:t>
            </a:r>
            <a:r>
              <a:rPr lang="es"/>
              <a:t>logró</a:t>
            </a:r>
            <a:r>
              <a:rPr lang="es"/>
              <a:t> separar 9 datos que cumplían la propiedad de que la diferencia entre s</a:t>
            </a:r>
            <a:r>
              <a:rPr lang="es"/>
              <a:t>us resultados contiguos es menor a 16.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realizó esta discriminación buscando reducir la cantidad de datos con resultado parecido que se utilizaban en el entrenamiento de la red neuronal.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617500" y="1688225"/>
            <a:ext cx="40332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Con los mismos parámetros que las corrida anteriores se obtuvieron:</a:t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Media del error de predicción: 0.0218306</a:t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Desviación estándar: 0.0023388</a:t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Podemos considerar esta división satisfactoria. Se puede observar en el gráfico de </a:t>
            </a:r>
            <a:r>
              <a:rPr b="1"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holdout</a:t>
            </a:r>
            <a:r>
              <a:rPr i="1"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como al usar 35% del </a:t>
            </a:r>
            <a:r>
              <a:rPr i="1"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aleatoriamente, se obtiene una media de error de 0,7 y una desviación estándar de 0,2 (aproximadamente)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Pero usando 9 de 28 datos (32%) logramos resultados mucho mejores.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8" name="Google Shape;288;p41"/>
          <p:cNvGraphicFramePr/>
          <p:nvPr/>
        </p:nvGraphicFramePr>
        <p:xfrm>
          <a:off x="5172188" y="895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{37B11B1A-7096-4066-96FC-EDBF57725F1C}</a:tableStyleId>
              </a:tblPr>
              <a:tblGrid>
                <a:gridCol w="724575"/>
                <a:gridCol w="724575"/>
                <a:gridCol w="724575"/>
                <a:gridCol w="724575"/>
                <a:gridCol w="724575"/>
              </a:tblGrid>
              <a:tr h="26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x1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x2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x3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Δy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7,9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0,32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—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-0,5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7,871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7,551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2,7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17,654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9,783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7,9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26.503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8,849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40,131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13,628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-0,5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2,5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51,000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10,869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2,7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61,301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10,301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-1,3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3,23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72,512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11,211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-1,3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3,23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88,184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15,672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89" name="Google Shape;289;p41"/>
          <p:cNvSpPr txBox="1"/>
          <p:nvPr>
            <p:ph type="title"/>
          </p:nvPr>
        </p:nvSpPr>
        <p:spPr>
          <a:xfrm>
            <a:off x="762300" y="62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utilizó un perceptrón general que permitía modificar su </a:t>
            </a:r>
            <a:r>
              <a:rPr b="1" lang="es" sz="1800"/>
              <a:t>función de activación</a:t>
            </a:r>
            <a:r>
              <a:rPr lang="es" sz="1800"/>
              <a:t>, </a:t>
            </a:r>
            <a:r>
              <a:rPr b="1" lang="es" sz="1800"/>
              <a:t>optimizaciones</a:t>
            </a:r>
            <a:r>
              <a:rPr lang="es" sz="1800"/>
              <a:t>, </a:t>
            </a:r>
            <a:r>
              <a:rPr b="1" lang="es" sz="1800"/>
              <a:t>hiperparámetros</a:t>
            </a:r>
            <a:r>
              <a:rPr lang="es" sz="1800"/>
              <a:t>, </a:t>
            </a:r>
            <a:r>
              <a:rPr b="1" lang="es" sz="1800"/>
              <a:t>métodos</a:t>
            </a:r>
            <a:r>
              <a:rPr lang="es" sz="1800"/>
              <a:t> de entrenamiento, y sus </a:t>
            </a:r>
            <a:r>
              <a:rPr b="1" lang="es" sz="1800"/>
              <a:t>capas</a:t>
            </a:r>
            <a:r>
              <a:rPr lang="es" sz="1800"/>
              <a:t>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Esto fue posible </a:t>
            </a:r>
            <a:r>
              <a:rPr lang="es" sz="1800"/>
              <a:t>por la parametrización</a:t>
            </a:r>
            <a:r>
              <a:rPr lang="es" sz="1800"/>
              <a:t> del código y el uso de productos matriciales.</a:t>
            </a:r>
            <a:endParaRPr sz="1800"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3a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XOR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</a:t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729450" y="2078875"/>
            <a:ext cx="76887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 utilizó </a:t>
            </a:r>
            <a:r>
              <a:rPr i="1" lang="es" sz="1500"/>
              <a:t>Batch</a:t>
            </a:r>
            <a:r>
              <a:rPr lang="es" sz="1500"/>
              <a:t> como entrenamiento, y se probaron muchos hiperparámetros y optimizadores.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Además, se varió la cantidad de neuronas por capa oculta y se mostraron los resultados.</a:t>
            </a:r>
            <a:endParaRPr sz="1500"/>
          </a:p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</a:t>
            </a:r>
            <a:r>
              <a:rPr i="1" lang="es"/>
              <a:t>10</a:t>
            </a:r>
            <a:r>
              <a:rPr baseline="30000" i="1" lang="es"/>
              <a:t>-4</a:t>
            </a:r>
            <a:r>
              <a:rPr i="1" lang="es"/>
              <a:t>, 𝜷 = 1</a:t>
            </a:r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13" y="1289100"/>
            <a:ext cx="5592976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597800" y="18918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[2,1]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</a:t>
            </a:r>
            <a:r>
              <a:rPr i="1" lang="es"/>
              <a:t>10</a:t>
            </a:r>
            <a:r>
              <a:rPr baseline="30000" i="1" lang="es"/>
              <a:t>-4</a:t>
            </a:r>
            <a:r>
              <a:rPr i="1" lang="es"/>
              <a:t>, 𝜷 = 1</a:t>
            </a:r>
            <a:endParaRPr/>
          </a:p>
        </p:txBody>
      </p:sp>
      <p:sp>
        <p:nvSpPr>
          <p:cNvPr id="315" name="Google Shape;315;p45"/>
          <p:cNvSpPr txBox="1"/>
          <p:nvPr/>
        </p:nvSpPr>
        <p:spPr>
          <a:xfrm>
            <a:off x="545225" y="185900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[2,1]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575" y="1308825"/>
            <a:ext cx="5695374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</a:t>
            </a:r>
            <a:r>
              <a:rPr i="1" lang="es"/>
              <a:t>10</a:t>
            </a:r>
            <a:r>
              <a:rPr baseline="30000" i="1" lang="es"/>
              <a:t>-4</a:t>
            </a:r>
            <a:r>
              <a:rPr i="1" lang="es"/>
              <a:t>, 𝜷 = 1</a:t>
            </a:r>
            <a:endParaRPr/>
          </a:p>
        </p:txBody>
      </p:sp>
      <p:sp>
        <p:nvSpPr>
          <p:cNvPr id="323" name="Google Shape;323;p46"/>
          <p:cNvSpPr txBox="1"/>
          <p:nvPr/>
        </p:nvSpPr>
        <p:spPr>
          <a:xfrm>
            <a:off x="802725" y="1932575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[5,1]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25" y="1223425"/>
            <a:ext cx="5639940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</a:t>
            </a:r>
            <a:r>
              <a:rPr i="1" lang="es"/>
              <a:t>10</a:t>
            </a:r>
            <a:r>
              <a:rPr baseline="30000" i="1" lang="es"/>
              <a:t>-4</a:t>
            </a:r>
            <a:r>
              <a:rPr i="1" lang="es"/>
              <a:t>, 𝜷 = 1</a:t>
            </a:r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474275" y="1945725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[5,1]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38" y="1321975"/>
            <a:ext cx="5572917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</a:t>
            </a:r>
            <a:r>
              <a:rPr i="1" lang="es"/>
              <a:t>10</a:t>
            </a:r>
            <a:r>
              <a:rPr baseline="30000" i="1" lang="es"/>
              <a:t>-4</a:t>
            </a:r>
            <a:r>
              <a:rPr i="1" lang="es"/>
              <a:t>, 𝜷 = 1</a:t>
            </a:r>
            <a:endParaRPr/>
          </a:p>
        </p:txBody>
      </p:sp>
      <p:sp>
        <p:nvSpPr>
          <p:cNvPr id="339" name="Google Shape;339;p48"/>
          <p:cNvSpPr txBox="1"/>
          <p:nvPr/>
        </p:nvSpPr>
        <p:spPr>
          <a:xfrm>
            <a:off x="474275" y="1945725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[4,2,1]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50" y="1282525"/>
            <a:ext cx="5683510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10</a:t>
            </a:r>
            <a:r>
              <a:rPr baseline="30000" i="1" lang="es"/>
              <a:t>-4</a:t>
            </a:r>
            <a:r>
              <a:rPr i="1" lang="es"/>
              <a:t>, 𝜷 = 1</a:t>
            </a:r>
            <a:endParaRPr/>
          </a:p>
        </p:txBody>
      </p:sp>
      <p:sp>
        <p:nvSpPr>
          <p:cNvPr id="347" name="Google Shape;347;p49"/>
          <p:cNvSpPr txBox="1"/>
          <p:nvPr/>
        </p:nvSpPr>
        <p:spPr>
          <a:xfrm>
            <a:off x="672700" y="19391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[4,2,1]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000" y="1269400"/>
            <a:ext cx="5643990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ver que mientras más neuronas se agregan: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Aumento en la desviación estándar de </a:t>
            </a:r>
            <a:r>
              <a:rPr i="1" lang="es"/>
              <a:t>gradient</a:t>
            </a:r>
            <a:r>
              <a:rPr lang="es"/>
              <a:t> y </a:t>
            </a:r>
            <a:r>
              <a:rPr i="1" lang="es"/>
              <a:t>momentum</a:t>
            </a:r>
            <a:r>
              <a:rPr lang="es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Disminución de la </a:t>
            </a:r>
            <a:r>
              <a:rPr lang="es"/>
              <a:t>desviación estándar</a:t>
            </a:r>
            <a:r>
              <a:rPr lang="es"/>
              <a:t> en los métodos </a:t>
            </a:r>
            <a:r>
              <a:rPr i="1" lang="es"/>
              <a:t>adam</a:t>
            </a:r>
            <a:r>
              <a:rPr lang="es"/>
              <a:t>-like dando, además, una convergencia mucho más rápida.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Por otro lado, aumentar las capas ocultas no produce mejores resultados.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i="1" lang="es"/>
              <a:t>Gradient </a:t>
            </a:r>
            <a:r>
              <a:rPr lang="es"/>
              <a:t> y </a:t>
            </a:r>
            <a:r>
              <a:rPr i="1" lang="es"/>
              <a:t>momentum</a:t>
            </a:r>
            <a:r>
              <a:rPr lang="es"/>
              <a:t> tardan en converger.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métodos </a:t>
            </a:r>
            <a:r>
              <a:rPr i="1" lang="es"/>
              <a:t>adam</a:t>
            </a:r>
            <a:r>
              <a:rPr lang="es"/>
              <a:t>-like se estancan en un mínimo local.</a:t>
            </a:r>
            <a:endParaRPr/>
          </a:p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3c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de dígitos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368750" y="1306475"/>
            <a:ext cx="404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363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/>
              <a:t>Gradient Descent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/>
              <a:t>Momentum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/>
              <a:t>Root Mean Square Propagation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/>
              <a:t>Adaptive 𝜼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/>
              <a:t>Adam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 u="sng">
                <a:solidFill>
                  <a:schemeClr val="hlink"/>
                </a:solidFill>
                <a:hlinkClick r:id="rId3"/>
              </a:rPr>
              <a:t>Adadelta</a:t>
            </a:r>
            <a:endParaRPr i="1"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 u="sng">
                <a:solidFill>
                  <a:schemeClr val="hlink"/>
                </a:solidFill>
                <a:hlinkClick r:id="rId4"/>
              </a:rPr>
              <a:t>Adamax</a:t>
            </a:r>
            <a:endParaRPr i="1"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 u="sng">
                <a:solidFill>
                  <a:schemeClr val="hlink"/>
                </a:solidFill>
                <a:hlinkClick r:id="rId5"/>
              </a:rPr>
              <a:t>Nadam</a:t>
            </a:r>
            <a:endParaRPr i="1"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s" sz="1500" u="sng">
                <a:solidFill>
                  <a:schemeClr val="hlink"/>
                </a:solidFill>
                <a:hlinkClick r:id="rId6"/>
              </a:rPr>
              <a:t>Amsgrad</a:t>
            </a:r>
            <a:endParaRPr i="1" sz="1500"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06475"/>
            <a:ext cx="36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Optimizaciones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368750" y="2078875"/>
            <a:ext cx="40494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Batch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Online</a:t>
            </a:r>
            <a:endParaRPr i="1" sz="1800"/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4368750" y="2933575"/>
            <a:ext cx="404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368750" y="3705975"/>
            <a:ext cx="404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Dropout</a:t>
            </a:r>
            <a:endParaRPr i="1" sz="1800"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</a:t>
            </a:r>
            <a:endParaRPr/>
          </a:p>
        </p:txBody>
      </p:sp>
      <p:sp>
        <p:nvSpPr>
          <p:cNvPr id="367" name="Google Shape;367;p52"/>
          <p:cNvSpPr txBox="1"/>
          <p:nvPr>
            <p:ph idx="1" type="body"/>
          </p:nvPr>
        </p:nvSpPr>
        <p:spPr>
          <a:xfrm>
            <a:off x="729450" y="2078875"/>
            <a:ext cx="76887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 utilizó </a:t>
            </a:r>
            <a:r>
              <a:rPr i="1" lang="es" sz="1500"/>
              <a:t>Batch</a:t>
            </a:r>
            <a:r>
              <a:rPr lang="es" sz="1500"/>
              <a:t> como entrenamiento, y se probaron muchos hiperparámetros y optimizadores. Se probó [20, 10] y [20, 20, 10] pero se decidió por [20, 10].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Además, se utilizaron distintas formas de agregar ruido al </a:t>
            </a:r>
            <a:r>
              <a:rPr i="1" lang="es" sz="1500"/>
              <a:t>dataset</a:t>
            </a:r>
            <a:r>
              <a:rPr lang="es" sz="1500"/>
              <a:t> y evaluar cómo los distintos algoritmos se comparaban.</a:t>
            </a:r>
            <a:endParaRPr sz="1500"/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176" y="3444775"/>
            <a:ext cx="1287525" cy="1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</a:t>
            </a:r>
            <a:r>
              <a:rPr i="1" lang="es"/>
              <a:t>𝜼 = 1*10</a:t>
            </a:r>
            <a:r>
              <a:rPr baseline="30000" i="1" lang="es"/>
              <a:t>-3</a:t>
            </a:r>
            <a:r>
              <a:rPr i="1" lang="es"/>
              <a:t>, 𝜷 = 5*10</a:t>
            </a:r>
            <a:r>
              <a:rPr baseline="30000" i="1" lang="es"/>
              <a:t>-2</a:t>
            </a:r>
            <a:endParaRPr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5797600" y="1547000"/>
            <a:ext cx="32955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Gradiente y </a:t>
            </a:r>
            <a:r>
              <a:rPr i="1" lang="es" sz="1500"/>
              <a:t>Momentum</a:t>
            </a:r>
            <a:r>
              <a:rPr lang="es" sz="1500"/>
              <a:t> son lentos, disminuyendo poco el error comparado con los otros. Además, se quedan en mínimos locales.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resto de los optimizadores encuentra el mínimo local, y lentamente busca otros mínimos aún menores.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Tanto </a:t>
            </a:r>
            <a:r>
              <a:rPr i="1" lang="es" sz="1500"/>
              <a:t>RMS Prop</a:t>
            </a:r>
            <a:r>
              <a:rPr lang="es" sz="1500"/>
              <a:t> y </a:t>
            </a:r>
            <a:r>
              <a:rPr i="1" lang="es" sz="1500"/>
              <a:t>Adam-like</a:t>
            </a:r>
            <a:r>
              <a:rPr lang="es" sz="1500"/>
              <a:t> son más rápidos al disminuir el error, pero entre ellos se destacan </a:t>
            </a:r>
            <a:r>
              <a:rPr i="1" lang="es" sz="1500"/>
              <a:t>Adadelta</a:t>
            </a:r>
            <a:r>
              <a:rPr lang="es" sz="1500"/>
              <a:t> y </a:t>
            </a:r>
            <a:r>
              <a:rPr i="1" lang="es" sz="1500"/>
              <a:t>Adamax</a:t>
            </a:r>
            <a:r>
              <a:rPr lang="es" sz="1500"/>
              <a:t> como los más lentos.</a:t>
            </a:r>
            <a:endParaRPr sz="1500"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5" y="1385625"/>
            <a:ext cx="5624224" cy="368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8" name="Google Shape;378;p53"/>
          <p:cNvSpPr txBox="1"/>
          <p:nvPr/>
        </p:nvSpPr>
        <p:spPr>
          <a:xfrm>
            <a:off x="7462375" y="1044500"/>
            <a:ext cx="11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</a:t>
            </a:r>
            <a:r>
              <a:rPr i="1" lang="es"/>
              <a:t>𝜼 = 1*10</a:t>
            </a:r>
            <a:r>
              <a:rPr baseline="30000" i="1" lang="es"/>
              <a:t>-3</a:t>
            </a:r>
            <a:r>
              <a:rPr i="1" lang="es"/>
              <a:t>, 𝜷 = 5*10</a:t>
            </a:r>
            <a:r>
              <a:rPr baseline="30000" i="1" lang="es"/>
              <a:t>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125" y="1459900"/>
            <a:ext cx="6385750" cy="3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 txBox="1"/>
          <p:nvPr/>
        </p:nvSpPr>
        <p:spPr>
          <a:xfrm>
            <a:off x="236500" y="1905025"/>
            <a:ext cx="11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Uniforme</a:t>
            </a:r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8825"/>
            <a:ext cx="3950520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5"/>
          <p:cNvSpPr txBox="1"/>
          <p:nvPr/>
        </p:nvSpPr>
        <p:spPr>
          <a:xfrm>
            <a:off x="4423375" y="1308825"/>
            <a:ext cx="4462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Se utilizó una función de probabilidad uniforme para invertir el color de un punto con probabilidad 0,05.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Aquí se corrió con la siguiente configuración: batch, tanh, 𝜼 = 5e-3,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 𝜷 = 0.05 y el máximo de iteraciones 5e4.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55"/>
          <p:cNvPicPr preferRelativeResize="0"/>
          <p:nvPr/>
        </p:nvPicPr>
        <p:blipFill rotWithShape="1">
          <a:blip r:embed="rId4">
            <a:alphaModFix/>
          </a:blip>
          <a:srcRect b="57061" l="20771" r="60557" t="7780"/>
          <a:stretch/>
        </p:blipFill>
        <p:spPr>
          <a:xfrm>
            <a:off x="5858225" y="3623325"/>
            <a:ext cx="1104900" cy="11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r>
              <a:rPr lang="es"/>
              <a:t> - Uniforme - </a:t>
            </a:r>
            <a:r>
              <a:rPr i="1" lang="es"/>
              <a:t>Adam</a:t>
            </a:r>
            <a:endParaRPr i="1"/>
          </a:p>
        </p:txBody>
      </p:sp>
      <p:pic>
        <p:nvPicPr>
          <p:cNvPr id="401" name="Google Shape;4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50" y="1270725"/>
            <a:ext cx="5705275" cy="3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r>
              <a:rPr lang="es"/>
              <a:t> - Uniforme - </a:t>
            </a:r>
            <a:r>
              <a:rPr i="1" lang="es"/>
              <a:t>Na</a:t>
            </a:r>
            <a:r>
              <a:rPr i="1" lang="es"/>
              <a:t>dam</a:t>
            </a:r>
            <a:endParaRPr i="1"/>
          </a:p>
        </p:txBody>
      </p:sp>
      <p:pic>
        <p:nvPicPr>
          <p:cNvPr id="408" name="Google Shape;4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242150"/>
            <a:ext cx="5723849" cy="37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Uniforme - </a:t>
            </a:r>
            <a:r>
              <a:rPr i="1" lang="es"/>
              <a:t>RMS Prop</a:t>
            </a:r>
            <a:endParaRPr i="1"/>
          </a:p>
        </p:txBody>
      </p:sp>
      <p:pic>
        <p:nvPicPr>
          <p:cNvPr id="415" name="Google Shape;4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251675"/>
            <a:ext cx="5673501" cy="37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r>
              <a:rPr lang="es"/>
              <a:t> - Uniforme - </a:t>
            </a:r>
            <a:r>
              <a:rPr i="1" lang="es"/>
              <a:t>Adamax</a:t>
            </a:r>
            <a:endParaRPr i="1"/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025" y="1280250"/>
            <a:ext cx="5643948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r>
              <a:rPr lang="es"/>
              <a:t> - Uniforme - </a:t>
            </a:r>
            <a:r>
              <a:rPr i="1" lang="es"/>
              <a:t>Adadelta</a:t>
            </a:r>
            <a:endParaRPr/>
          </a:p>
        </p:txBody>
      </p:sp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275" y="1251675"/>
            <a:ext cx="5581454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</a:t>
            </a:r>
            <a:endParaRPr/>
          </a:p>
        </p:txBody>
      </p:sp>
      <p:sp>
        <p:nvSpPr>
          <p:cNvPr id="436" name="Google Shape;436;p61"/>
          <p:cNvSpPr txBox="1"/>
          <p:nvPr/>
        </p:nvSpPr>
        <p:spPr>
          <a:xfrm>
            <a:off x="4416200" y="1454600"/>
            <a:ext cx="446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Se utilizó una función de probabilidad </a:t>
            </a:r>
            <a:r>
              <a:rPr lang="es" sz="1800">
                <a:latin typeface="Lato"/>
                <a:ea typeface="Lato"/>
                <a:cs typeface="Lato"/>
                <a:sym typeface="Lato"/>
              </a:rPr>
              <a:t>normal </a:t>
            </a:r>
            <a:r>
              <a:rPr lang="es" sz="1800">
                <a:latin typeface="Lato"/>
                <a:ea typeface="Lato"/>
                <a:cs typeface="Lato"/>
                <a:sym typeface="Lato"/>
              </a:rPr>
              <a:t>para invertir el color de un punto con desviación de 0,2.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8825"/>
            <a:ext cx="3986676" cy="3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663" y="2768575"/>
            <a:ext cx="1945275" cy="19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806475" y="1306475"/>
            <a:ext cx="404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Dataset Partitioning</a:t>
            </a:r>
            <a:endParaRPr i="1"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363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Identidad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Sign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Logistic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Tangente Hiperbólica</a:t>
            </a:r>
            <a:endParaRPr sz="1800"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06475"/>
            <a:ext cx="36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activación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806475" y="2078875"/>
            <a:ext cx="40494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Holdout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/>
              <a:t>K Fold Cross Validation</a:t>
            </a:r>
            <a:endParaRPr i="1" sz="1800"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0,2 - </a:t>
            </a:r>
            <a:r>
              <a:rPr i="1" lang="es"/>
              <a:t>Adam</a:t>
            </a:r>
            <a:endParaRPr i="1"/>
          </a:p>
        </p:txBody>
      </p:sp>
      <p:pic>
        <p:nvPicPr>
          <p:cNvPr id="445" name="Google Shape;4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13" y="1270725"/>
            <a:ext cx="5595568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0,2 - </a:t>
            </a:r>
            <a:r>
              <a:rPr i="1" lang="es"/>
              <a:t>Nadam</a:t>
            </a:r>
            <a:endParaRPr i="1"/>
          </a:p>
        </p:txBody>
      </p:sp>
      <p:pic>
        <p:nvPicPr>
          <p:cNvPr id="452" name="Google Shape;4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88" y="1251675"/>
            <a:ext cx="5539832" cy="36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0,2 -</a:t>
            </a:r>
            <a:r>
              <a:rPr i="1" lang="es"/>
              <a:t> RMS Prop</a:t>
            </a:r>
            <a:endParaRPr i="1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50" y="1232625"/>
            <a:ext cx="5556291" cy="36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0,2 - </a:t>
            </a:r>
            <a:r>
              <a:rPr i="1" lang="es"/>
              <a:t>Adamax</a:t>
            </a:r>
            <a:endParaRPr i="1"/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388" y="1232625"/>
            <a:ext cx="5587225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0,2 - </a:t>
            </a:r>
            <a:r>
              <a:rPr i="1" lang="es"/>
              <a:t>Adadelta</a:t>
            </a:r>
            <a:endParaRPr i="1"/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675" y="1242150"/>
            <a:ext cx="5614650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</a:t>
            </a:r>
            <a:endParaRPr/>
          </a:p>
        </p:txBody>
      </p:sp>
      <p:sp>
        <p:nvSpPr>
          <p:cNvPr id="480" name="Google Shape;480;p67"/>
          <p:cNvSpPr txBox="1"/>
          <p:nvPr/>
        </p:nvSpPr>
        <p:spPr>
          <a:xfrm>
            <a:off x="4416200" y="1454600"/>
            <a:ext cx="446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Se utilizó una función de probabilidad normal para invertir el color de un punto con desviación de 0,35.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1" name="Google Shape;4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76" y="1315376"/>
            <a:ext cx="3932014" cy="3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7"/>
          <p:cNvPicPr preferRelativeResize="0"/>
          <p:nvPr/>
        </p:nvPicPr>
        <p:blipFill rotWithShape="1">
          <a:blip r:embed="rId4">
            <a:alphaModFix/>
          </a:blip>
          <a:srcRect b="2652" l="21465" r="60304" t="51305"/>
          <a:stretch/>
        </p:blipFill>
        <p:spPr>
          <a:xfrm>
            <a:off x="5761300" y="2647775"/>
            <a:ext cx="1525650" cy="21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0,35 - </a:t>
            </a:r>
            <a:r>
              <a:rPr i="1" lang="es"/>
              <a:t>Adam</a:t>
            </a:r>
            <a:endParaRPr i="1"/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538" y="1251675"/>
            <a:ext cx="5644932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0,35 - </a:t>
            </a:r>
            <a:r>
              <a:rPr i="1" lang="es"/>
              <a:t>Nadam</a:t>
            </a:r>
            <a:endParaRPr i="1"/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13" y="1232625"/>
            <a:ext cx="5635563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0,35 -</a:t>
            </a:r>
            <a:r>
              <a:rPr i="1" lang="es"/>
              <a:t> RMS Prop</a:t>
            </a:r>
            <a:endParaRPr i="1"/>
          </a:p>
        </p:txBody>
      </p:sp>
      <p:pic>
        <p:nvPicPr>
          <p:cNvPr id="503" name="Google Shape;5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313" y="1232625"/>
            <a:ext cx="5563386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0,35 - </a:t>
            </a:r>
            <a:r>
              <a:rPr i="1" lang="es"/>
              <a:t>Adamax</a:t>
            </a:r>
            <a:endParaRPr i="1"/>
          </a:p>
        </p:txBody>
      </p:sp>
      <p:pic>
        <p:nvPicPr>
          <p:cNvPr id="510" name="Google Shape;5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363" y="1223100"/>
            <a:ext cx="5613281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0,35 - </a:t>
            </a:r>
            <a:r>
              <a:rPr i="1" lang="es"/>
              <a:t>Adadelta</a:t>
            </a:r>
            <a:endParaRPr i="1"/>
          </a:p>
        </p:txBody>
      </p:sp>
      <p:pic>
        <p:nvPicPr>
          <p:cNvPr id="517" name="Google Shape;5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38" y="1289775"/>
            <a:ext cx="5589334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</a:t>
            </a:r>
            <a:endParaRPr/>
          </a:p>
        </p:txBody>
      </p:sp>
      <p:sp>
        <p:nvSpPr>
          <p:cNvPr id="524" name="Google Shape;524;p73"/>
          <p:cNvSpPr txBox="1"/>
          <p:nvPr/>
        </p:nvSpPr>
        <p:spPr>
          <a:xfrm>
            <a:off x="4416200" y="1454600"/>
            <a:ext cx="446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Se utilizó una función de probabilidad normal para invertir el color de un punto con desviación de 0,5.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" name="Google Shape;5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13" y="1302250"/>
            <a:ext cx="3897155" cy="36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025" y="2621500"/>
            <a:ext cx="2029350" cy="20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4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0,5 - </a:t>
            </a:r>
            <a:r>
              <a:rPr i="1" lang="es"/>
              <a:t>Adam</a:t>
            </a:r>
            <a:endParaRPr i="1"/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263" y="1251675"/>
            <a:ext cx="5575477" cy="36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5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0,5 - </a:t>
            </a:r>
            <a:r>
              <a:rPr i="1" lang="es"/>
              <a:t>Nadam</a:t>
            </a:r>
            <a:endParaRPr i="1"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250" y="1204050"/>
            <a:ext cx="5509499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0,5 -</a:t>
            </a:r>
            <a:r>
              <a:rPr i="1" lang="es"/>
              <a:t> RMS Prop</a:t>
            </a:r>
            <a:endParaRPr i="1"/>
          </a:p>
        </p:txBody>
      </p:sp>
      <p:pic>
        <p:nvPicPr>
          <p:cNvPr id="547" name="Google Shape;5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13" y="1251675"/>
            <a:ext cx="5572167" cy="36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0,5 - </a:t>
            </a:r>
            <a:r>
              <a:rPr i="1" lang="es"/>
              <a:t>Adamax</a:t>
            </a:r>
            <a:endParaRPr i="1"/>
          </a:p>
        </p:txBody>
      </p:sp>
      <p:pic>
        <p:nvPicPr>
          <p:cNvPr id="554" name="Google Shape;5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825" y="1232625"/>
            <a:ext cx="5530360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0,5 - </a:t>
            </a:r>
            <a:r>
              <a:rPr i="1" lang="es"/>
              <a:t>Adadelta</a:t>
            </a:r>
            <a:endParaRPr i="1"/>
          </a:p>
        </p:txBody>
      </p:sp>
      <p:pic>
        <p:nvPicPr>
          <p:cNvPr id="561" name="Google Shape;5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463" y="1213575"/>
            <a:ext cx="5577083" cy="36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overfitting</a:t>
            </a:r>
            <a:endParaRPr/>
          </a:p>
        </p:txBody>
      </p:sp>
      <p:sp>
        <p:nvSpPr>
          <p:cNvPr id="568" name="Google Shape;568;p79"/>
          <p:cNvSpPr txBox="1"/>
          <p:nvPr>
            <p:ph idx="1" type="body"/>
          </p:nvPr>
        </p:nvSpPr>
        <p:spPr>
          <a:xfrm>
            <a:off x="729450" y="2078875"/>
            <a:ext cx="76887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entrenó un perceptrón multicapa con dimensiones [20, 20, 10] con el optimizador Adam.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Al contar con una capa oculta más, no solo tarda más en converger sino que además se genera overfitting; lo cual significa que no obtendrá resultados consistentes fuera de los datos del </a:t>
            </a:r>
            <a:r>
              <a:rPr i="1" lang="es"/>
              <a:t>dataset</a:t>
            </a:r>
            <a:r>
              <a:rPr lang="es"/>
              <a:t>. </a:t>
            </a:r>
            <a:endParaRPr/>
          </a:p>
        </p:txBody>
      </p:sp>
      <p:sp>
        <p:nvSpPr>
          <p:cNvPr id="569" name="Google Shape;569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(std=0.2) - </a:t>
            </a:r>
            <a:r>
              <a:rPr i="1" lang="es"/>
              <a:t>Adam</a:t>
            </a:r>
            <a:endParaRPr i="1"/>
          </a:p>
        </p:txBody>
      </p:sp>
      <p:sp>
        <p:nvSpPr>
          <p:cNvPr id="575" name="Google Shape;575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6" name="Google Shape;5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98" y="1800175"/>
            <a:ext cx="4341501" cy="28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25" y="1749925"/>
            <a:ext cx="4390200" cy="28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0"/>
          <p:cNvSpPr txBox="1"/>
          <p:nvPr/>
        </p:nvSpPr>
        <p:spPr>
          <a:xfrm>
            <a:off x="64736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80"/>
          <p:cNvSpPr txBox="1"/>
          <p:nvPr/>
        </p:nvSpPr>
        <p:spPr>
          <a:xfrm>
            <a:off x="19608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1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(std=0.35) - </a:t>
            </a:r>
            <a:r>
              <a:rPr i="1" lang="es"/>
              <a:t>Adam</a:t>
            </a:r>
            <a:endParaRPr i="1"/>
          </a:p>
        </p:txBody>
      </p:sp>
      <p:sp>
        <p:nvSpPr>
          <p:cNvPr id="585" name="Google Shape;585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6" name="Google Shape;5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50" y="1796375"/>
            <a:ext cx="4199701" cy="284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1"/>
          <p:cNvSpPr txBox="1"/>
          <p:nvPr/>
        </p:nvSpPr>
        <p:spPr>
          <a:xfrm>
            <a:off x="19608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81"/>
          <p:cNvSpPr txBox="1"/>
          <p:nvPr/>
        </p:nvSpPr>
        <p:spPr>
          <a:xfrm>
            <a:off x="64736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9" name="Google Shape;5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5986"/>
            <a:ext cx="4495800" cy="293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Siendo una estructura de </a:t>
            </a:r>
            <a:r>
              <a:rPr b="1" lang="es" sz="1800"/>
              <a:t>perceptrón simple</a:t>
            </a:r>
            <a:r>
              <a:rPr lang="es" sz="1800"/>
              <a:t> con </a:t>
            </a:r>
            <a:r>
              <a:rPr b="1" lang="es" sz="1800"/>
              <a:t>una sola neurona</a:t>
            </a:r>
            <a:r>
              <a:rPr lang="es" sz="1800"/>
              <a:t>, no se utilizó </a:t>
            </a:r>
            <a:r>
              <a:rPr i="1" lang="es" sz="1800"/>
              <a:t>dropout</a:t>
            </a:r>
            <a:r>
              <a:rPr lang="es" sz="1800"/>
              <a:t>. Además, como el </a:t>
            </a:r>
            <a:r>
              <a:rPr i="1" lang="es" sz="1800"/>
              <a:t>dataset</a:t>
            </a:r>
            <a:r>
              <a:rPr lang="es" sz="1800"/>
              <a:t> son 4 datos, tampoco usamos </a:t>
            </a:r>
            <a:r>
              <a:rPr i="1" lang="es" sz="1800"/>
              <a:t>dataset partitioning</a:t>
            </a:r>
            <a:r>
              <a:rPr lang="es" sz="1800"/>
              <a:t>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Por la consigna, se utilizó la función de activación </a:t>
            </a:r>
            <a:r>
              <a:rPr b="1" lang="es" sz="1800"/>
              <a:t>escalón</a:t>
            </a:r>
            <a:r>
              <a:rPr lang="es" sz="1800"/>
              <a:t> y se probaron distintos métodos de entrenamiento y optimizadores.</a:t>
            </a:r>
            <a:endParaRPr sz="1800"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2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Gaussiano (std=0.5) - </a:t>
            </a:r>
            <a:r>
              <a:rPr i="1" lang="es"/>
              <a:t>Adam</a:t>
            </a:r>
            <a:endParaRPr i="1"/>
          </a:p>
        </p:txBody>
      </p:sp>
      <p:sp>
        <p:nvSpPr>
          <p:cNvPr id="595" name="Google Shape;595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96" name="Google Shape;5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23" y="1832925"/>
            <a:ext cx="4326575" cy="28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2"/>
          <p:cNvSpPr txBox="1"/>
          <p:nvPr/>
        </p:nvSpPr>
        <p:spPr>
          <a:xfrm>
            <a:off x="19608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82"/>
          <p:cNvSpPr txBox="1"/>
          <p:nvPr/>
        </p:nvSpPr>
        <p:spPr>
          <a:xfrm>
            <a:off x="64736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930" y="1832925"/>
            <a:ext cx="4253366" cy="28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3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- Uniforme - </a:t>
            </a:r>
            <a:r>
              <a:rPr i="1" lang="es"/>
              <a:t>Adam</a:t>
            </a:r>
            <a:endParaRPr i="1"/>
          </a:p>
        </p:txBody>
      </p:sp>
      <p:sp>
        <p:nvSpPr>
          <p:cNvPr id="605" name="Google Shape;605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6" name="Google Shape;6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50" y="1865675"/>
            <a:ext cx="4236174" cy="27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3"/>
          <p:cNvSpPr txBox="1"/>
          <p:nvPr/>
        </p:nvSpPr>
        <p:spPr>
          <a:xfrm>
            <a:off x="19608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83"/>
          <p:cNvSpPr txBox="1"/>
          <p:nvPr/>
        </p:nvSpPr>
        <p:spPr>
          <a:xfrm>
            <a:off x="6473600" y="1432725"/>
            <a:ext cx="18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25" y="1848469"/>
            <a:ext cx="4236176" cy="279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4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3b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Paridad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</a:t>
            </a:r>
            <a:endParaRPr/>
          </a:p>
        </p:txBody>
      </p:sp>
      <p:sp>
        <p:nvSpPr>
          <p:cNvPr id="620" name="Google Shape;620;p85"/>
          <p:cNvSpPr txBox="1"/>
          <p:nvPr>
            <p:ph idx="1" type="body"/>
          </p:nvPr>
        </p:nvSpPr>
        <p:spPr>
          <a:xfrm>
            <a:off x="729450" y="2078875"/>
            <a:ext cx="76887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Se utilizó </a:t>
            </a:r>
            <a:r>
              <a:rPr i="1" lang="es" sz="1500"/>
              <a:t>Batch</a:t>
            </a:r>
            <a:r>
              <a:rPr lang="es" sz="1500"/>
              <a:t> como entrenamiento, y se probaron muchos hiperparámetros y optimizadores. Se probó  [20, 10, 2] y [15, 2].</a:t>
            </a:r>
            <a:endParaRPr baseline="30000" sz="1500"/>
          </a:p>
        </p:txBody>
      </p:sp>
      <p:sp>
        <p:nvSpPr>
          <p:cNvPr id="621" name="Google Shape;621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6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</a:t>
            </a:r>
            <a:r>
              <a:rPr i="1" lang="es"/>
              <a:t>𝜼 = 0.05, 𝜷 = 0.05</a:t>
            </a:r>
            <a:endParaRPr/>
          </a:p>
        </p:txBody>
      </p:sp>
      <p:sp>
        <p:nvSpPr>
          <p:cNvPr id="627" name="Google Shape;627;p86"/>
          <p:cNvSpPr txBox="1"/>
          <p:nvPr/>
        </p:nvSpPr>
        <p:spPr>
          <a:xfrm>
            <a:off x="597800" y="18918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10, 2]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29" name="Google Shape;6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100" y="1440200"/>
            <a:ext cx="6556402" cy="349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7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</a:t>
            </a:r>
            <a:r>
              <a:rPr i="1" lang="es"/>
              <a:t>0.05</a:t>
            </a:r>
            <a:r>
              <a:rPr i="1" lang="es"/>
              <a:t>, 𝜷 = 0.05</a:t>
            </a:r>
            <a:endParaRPr/>
          </a:p>
        </p:txBody>
      </p:sp>
      <p:sp>
        <p:nvSpPr>
          <p:cNvPr id="635" name="Google Shape;635;p87"/>
          <p:cNvSpPr txBox="1"/>
          <p:nvPr/>
        </p:nvSpPr>
        <p:spPr>
          <a:xfrm>
            <a:off x="349475" y="181300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[20, 10, 2]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7" name="Google Shape;6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175" y="1308825"/>
            <a:ext cx="6804729" cy="3658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8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0.05, 𝜷 = 0.05</a:t>
            </a:r>
            <a:endParaRPr/>
          </a:p>
        </p:txBody>
      </p:sp>
      <p:sp>
        <p:nvSpPr>
          <p:cNvPr id="643" name="Google Shape;643;p88"/>
          <p:cNvSpPr txBox="1"/>
          <p:nvPr/>
        </p:nvSpPr>
        <p:spPr>
          <a:xfrm>
            <a:off x="597800" y="18918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[15, 2]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5" name="Google Shape;6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75" y="1413925"/>
            <a:ext cx="6556400" cy="35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9"/>
          <p:cNvSpPr txBox="1"/>
          <p:nvPr>
            <p:ph type="title"/>
          </p:nvPr>
        </p:nvSpPr>
        <p:spPr>
          <a:xfrm>
            <a:off x="727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Batch</a:t>
            </a:r>
            <a:r>
              <a:rPr lang="es"/>
              <a:t>, </a:t>
            </a:r>
            <a:r>
              <a:rPr i="1" lang="es"/>
              <a:t>tanh, 𝜼 = 0.05, 𝜷 = 0.05</a:t>
            </a:r>
            <a:endParaRPr/>
          </a:p>
        </p:txBody>
      </p:sp>
      <p:sp>
        <p:nvSpPr>
          <p:cNvPr id="651" name="Google Shape;651;p89"/>
          <p:cNvSpPr txBox="1"/>
          <p:nvPr/>
        </p:nvSpPr>
        <p:spPr>
          <a:xfrm>
            <a:off x="349475" y="181300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[15, 2]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53" name="Google Shape;65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00" y="1381075"/>
            <a:ext cx="6804725" cy="35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0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538" y="1354500"/>
            <a:ext cx="3210925" cy="32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Gradient</a:t>
            </a:r>
            <a:endParaRPr i="1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290175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63" y="58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</a:t>
            </a:r>
            <a:r>
              <a:rPr i="1" lang="es"/>
              <a:t>AND - Batch - Momentum</a:t>
            </a:r>
            <a:endParaRPr i="1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00" y="1251575"/>
            <a:ext cx="5779589" cy="3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